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73" r:id="rId2"/>
    <p:sldId id="270" r:id="rId3"/>
    <p:sldId id="278" r:id="rId4"/>
    <p:sldId id="272" r:id="rId5"/>
    <p:sldId id="267" r:id="rId6"/>
    <p:sldId id="279" r:id="rId7"/>
    <p:sldId id="277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</p14:sldIdLst>
        </p14:section>
        <p14:section name="Commands, Comments, Teamwork, Selection Pane, Sign In" id="{B9B51309-D148-4332-87C2-07BE32FBCA3B}">
          <p14:sldIdLst>
            <p14:sldId id="270"/>
            <p14:sldId id="278"/>
            <p14:sldId id="272"/>
            <p14:sldId id="267"/>
            <p14:sldId id="279"/>
            <p14:sldId id="277"/>
          </p14:sldIdLst>
        </p14:section>
        <p14:section name="Learn More" id="{2CC34DB2-6590-42C0-AD4B-A04C6060184E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86" autoAdjust="0"/>
    <p:restoredTop sz="94274" autoAdjust="0"/>
  </p:normalViewPr>
  <p:slideViewPr>
    <p:cSldViewPr snapToGrid="0">
      <p:cViewPr>
        <p:scale>
          <a:sx n="100" d="100"/>
          <a:sy n="100" d="100"/>
        </p:scale>
        <p:origin x="144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1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4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5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0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74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cmt3.research.microsoft.com/CS410Expo2020/Submission/Summary/124" TargetMode="External"/><Relationship Id="rId5" Type="http://schemas.openxmlformats.org/officeDocument/2006/relationships/hyperlink" Target="https://github.com/yukuo78/CourseProject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9582736" cy="2389365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CS410 Project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28726" y="2933105"/>
            <a:ext cx="9582736" cy="1133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Yu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D7CB0-7845-1242-AE48-DB924A5762F2}"/>
              </a:ext>
            </a:extLst>
          </p:cNvPr>
          <p:cNvSpPr txBox="1">
            <a:spLocks/>
          </p:cNvSpPr>
          <p:nvPr/>
        </p:nvSpPr>
        <p:spPr>
          <a:xfrm>
            <a:off x="7373815" y="4959581"/>
            <a:ext cx="4077829" cy="12300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Kevin Yu from Qingdao, China, and I formed a single person team due to some personal reasons when the project start.  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62AD9F2-BAC0-7A47-858D-773613C5E3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93"/>
    </mc:Choice>
    <mc:Fallback>
      <p:transition spd="slow" advTm="1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689188"/>
            <a:ext cx="10805931" cy="913333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plan of this project is to reproduce a paper called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Latent Aspect Rating Analysis on Review Text Data: A Rating Regression Approach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And here is the quotation of the papers abstract: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F3264-F22E-524E-B588-B75334FBB0AC}"/>
              </a:ext>
            </a:extLst>
          </p:cNvPr>
          <p:cNvSpPr/>
          <p:nvPr/>
        </p:nvSpPr>
        <p:spPr>
          <a:xfrm>
            <a:off x="576233" y="2744250"/>
            <a:ext cx="9313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81818"/>
                </a:solidFill>
                <a:latin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181818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181818"/>
                </a:solidFill>
                <a:latin typeface="Arial" panose="020B0604020202020204" pitchFamily="34" charset="0"/>
              </a:rPr>
              <a:t>Url</a:t>
            </a:r>
            <a:r>
              <a:rPr lang="en-US" sz="1400" dirty="0">
                <a:solidFill>
                  <a:srgbClr val="181818"/>
                </a:solidFill>
                <a:latin typeface="Arial" panose="020B0604020202020204" pitchFamily="34" charset="0"/>
              </a:rPr>
              <a:t>: </a:t>
            </a:r>
            <a:r>
              <a:rPr lang="en-US" sz="1400" u="sng" dirty="0">
                <a:solidFill>
                  <a:srgbClr val="181818"/>
                </a:solidFill>
                <a:latin typeface="Arial" panose="020B0604020202020204" pitchFamily="34" charset="0"/>
                <a:hlinkClick r:id="rId5"/>
              </a:rPr>
              <a:t>https://github.com/yukuo78/CourseProject</a:t>
            </a:r>
            <a:endParaRPr lang="en-US" sz="14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r>
              <a:rPr lang="en-US" sz="1400" dirty="0">
                <a:solidFill>
                  <a:srgbClr val="181818"/>
                </a:solidFill>
                <a:latin typeface="Arial" panose="020B0604020202020204" pitchFamily="34" charset="0"/>
              </a:rPr>
              <a:t>CMT </a:t>
            </a:r>
            <a:r>
              <a:rPr lang="en-US" sz="1400" dirty="0" err="1">
                <a:solidFill>
                  <a:srgbClr val="181818"/>
                </a:solidFill>
                <a:latin typeface="Arial" panose="020B0604020202020204" pitchFamily="34" charset="0"/>
              </a:rPr>
              <a:t>Url</a:t>
            </a:r>
            <a:r>
              <a:rPr lang="en-US" sz="1400" dirty="0">
                <a:solidFill>
                  <a:srgbClr val="181818"/>
                </a:solidFill>
                <a:latin typeface="Arial" panose="020B0604020202020204" pitchFamily="34" charset="0"/>
              </a:rPr>
              <a:t>: </a:t>
            </a:r>
            <a:r>
              <a:rPr lang="en-US" sz="1400" u="sng" dirty="0">
                <a:solidFill>
                  <a:srgbClr val="181818"/>
                </a:solidFill>
                <a:latin typeface="Arial" panose="020B0604020202020204" pitchFamily="34" charset="0"/>
                <a:hlinkClick r:id="rId6"/>
              </a:rPr>
              <a:t>https://cmt3.research.microsoft.com/CS410Expo2020/Submission/Summary/124</a:t>
            </a:r>
            <a:endParaRPr lang="en-US" sz="1400" dirty="0">
              <a:solidFill>
                <a:srgbClr val="18181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5A375-7202-2243-999C-57F0947AE018}"/>
              </a:ext>
            </a:extLst>
          </p:cNvPr>
          <p:cNvSpPr/>
          <p:nvPr/>
        </p:nvSpPr>
        <p:spPr>
          <a:xfrm>
            <a:off x="1527626" y="3766377"/>
            <a:ext cx="890298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…we define and study a new opinionated text data analysis problem called </a:t>
            </a:r>
            <a:r>
              <a:rPr lang="en-CN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Latent Aspect Rating Analysis</a:t>
            </a:r>
            <a:r>
              <a:rPr lang="en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(LARA), which aims at analyzing opinions expressed about an entity in an online review at the level of topical aspects to discover each individual reviewer’s </a:t>
            </a:r>
            <a:r>
              <a:rPr lang="en-CN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latent opinion</a:t>
            </a:r>
            <a:r>
              <a:rPr lang="en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on each aspect as well as the </a:t>
            </a:r>
            <a:r>
              <a:rPr lang="en-CN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relative emphasis </a:t>
            </a:r>
            <a:r>
              <a:rPr lang="en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different aspects when forming the overall judgment of the entity. We propose a novel probabilistic rating regression model to solve this new text mining problem in a general way. …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ECBECDE-1B8D-A747-8320-C5AAF9DEB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48"/>
    </mc:Choice>
    <mc:Fallback>
      <p:transition spd="slow" advTm="74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Structure of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2089" y="2626688"/>
            <a:ext cx="2764844" cy="503027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Language: Python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ontent Placeholder 3"/>
          <p:cNvSpPr txBox="1">
            <a:spLocks/>
          </p:cNvSpPr>
          <p:nvPr/>
        </p:nvSpPr>
        <p:spPr>
          <a:xfrm>
            <a:off x="372914" y="2626688"/>
            <a:ext cx="5606203" cy="2618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loading data from files and do some basic processing, generate vocabulary.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Aspect Segmentation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Use a bootstrapping method to find out aspect terms and distribute all sentences into different aspects.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LRR Model Regression: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the model.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restrictions of time and considering I only worked on this project alone, this section is only partially finished. 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437B6A-826B-FC4B-98A3-ABF3A54A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73044"/>
              </p:ext>
            </p:extLst>
          </p:nvPr>
        </p:nvGraphicFramePr>
        <p:xfrm>
          <a:off x="6972089" y="3430066"/>
          <a:ext cx="4410075" cy="16002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849909651"/>
                    </a:ext>
                  </a:extLst>
                </a:gridCol>
                <a:gridCol w="3114675">
                  <a:extLst>
                    <a:ext uri="{9D8B030D-6E8A-4147-A177-3AD203B41FA5}">
                      <a16:colId xmlns:a16="http://schemas.microsoft.com/office/drawing/2014/main" val="32042726"/>
                    </a:ext>
                  </a:extLst>
                </a:gridCol>
              </a:tblGrid>
              <a:tr h="12382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FFFF"/>
                          </a:solidFill>
                          <a:effectLst/>
                          <a:latin typeface="Palatino" pitchFamily="2" charset="77"/>
                        </a:rPr>
                        <a:t>Library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402C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C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AB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9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  <a:latin typeface="Palatino" pitchFamily="2" charset="77"/>
                        </a:rPr>
                        <a:t>Description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402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9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9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08989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454341"/>
                          </a:solidFill>
                          <a:effectLst/>
                          <a:latin typeface="Palatino" pitchFamily="2" charset="77"/>
                        </a:rPr>
                        <a:t>numpy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0AB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9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AB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1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B7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54341"/>
                          </a:solidFill>
                          <a:effectLst/>
                          <a:latin typeface="Palatino" pitchFamily="2" charset="77"/>
                        </a:rPr>
                        <a:t>For vector and matrix calculation.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809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9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B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7384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454341"/>
                          </a:solidFill>
                          <a:effectLst/>
                          <a:latin typeface="Palatino" pitchFamily="2" charset="77"/>
                        </a:rPr>
                        <a:t>nltk*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E01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1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1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B7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54341"/>
                          </a:solidFill>
                          <a:effectLst/>
                          <a:latin typeface="Palatino" pitchFamily="2" charset="77"/>
                        </a:rPr>
                        <a:t>For some text preprocessing features.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2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B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42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C6FD3F2-E049-3042-A0E8-4CD97D78CFF7}"/>
              </a:ext>
            </a:extLst>
          </p:cNvPr>
          <p:cNvSpPr txBox="1"/>
          <p:nvPr/>
        </p:nvSpPr>
        <p:spPr>
          <a:xfrm>
            <a:off x="372914" y="195013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Program is divided into three parts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870A0F0-1D3C-1740-9F44-54364D5C1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95"/>
    </mc:Choice>
    <mc:Fallback>
      <p:transition spd="slow" advTm="72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preprocess.py</a:t>
            </a:r>
            <a:r>
              <a:rPr lang="en-US" dirty="0"/>
              <a:t>)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73" y="1731496"/>
            <a:ext cx="8218951" cy="21475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Preprocessing: loading data from files and do some basic processing, generate vocabulary.</a:t>
            </a:r>
          </a:p>
          <a:p>
            <a:pPr>
              <a:lnSpc>
                <a:spcPct val="100000"/>
              </a:lnSpc>
            </a:pPr>
            <a:r>
              <a:rPr lang="en-US" dirty="0"/>
              <a:t>In this section performed below tasks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Load hotel review data from file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 preprocessing tasks: lower case, remove stop word, stemming.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 a vocabulary and a vocabulary dict.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27E08-0763-7A46-8C3F-11A6D28FF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435" y="3971553"/>
            <a:ext cx="5713072" cy="2356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54C71-D685-2742-86D6-3CFC6B237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52" y="4216482"/>
            <a:ext cx="5572248" cy="18669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49F7A14-20CD-C54D-9353-194D62466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8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07"/>
    </mc:Choice>
    <mc:Fallback>
      <p:transition spd="slow" advTm="75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46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Aspect Segmentation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aspect_segmentaion.py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7751C-4396-9C43-8F7E-CDC62015B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1" y="4600068"/>
            <a:ext cx="61087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F3F6A3-B2C0-5B4D-88B5-23FFE3BC6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999" y="1415459"/>
            <a:ext cx="5011477" cy="512563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19A7ACB-72F1-0345-866E-086A53C2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647826"/>
            <a:ext cx="5207000" cy="28992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Aspect Segmentation: Use a bootstrapping method to find out aspect terms and distribute all sentences into different aspects.</a:t>
            </a: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Load the minimum initial aspect terms, we predefined 7 aspects.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Calculate Chi square parameters as a K*V matrix 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Add terms into aspects according to max Chi square value of each aspects.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Loop 10 iterations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45B59-0415-4E4F-9865-9F93EE47FD32}"/>
              </a:ext>
            </a:extLst>
          </p:cNvPr>
          <p:cNvSpPr/>
          <p:nvPr/>
        </p:nvSpPr>
        <p:spPr>
          <a:xfrm>
            <a:off x="279402" y="53952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81818"/>
                </a:solidFill>
                <a:latin typeface="Arial" panose="020B0604020202020204" pitchFamily="34" charset="0"/>
              </a:rPr>
              <a:t>The output of this phase is a considered the ground truth for the LRR model in the next step. I collected all needed data into a class named “Data”.</a:t>
            </a:r>
            <a:endParaRPr lang="en-US" dirty="0">
              <a:solidFill>
                <a:srgbClr val="181818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A80E610-768C-5944-B535-CCC0529E7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45"/>
    </mc:Choice>
    <mc:Fallback>
      <p:transition spd="slow" advTm="76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46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Aspect Segmentation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aspect_segmentaion.py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B9167-5B9A-A843-834F-B72595E6C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" y="1587500"/>
            <a:ext cx="9613900" cy="2413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98B7987-4155-694F-A01F-4D2A6A736D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3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80"/>
    </mc:Choice>
    <mc:Fallback>
      <p:transition spd="slow" advTm="34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309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LRR Model Regression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4443" y="1630838"/>
            <a:ext cx="7359497" cy="4940754"/>
          </a:xfrm>
        </p:spPr>
        <p:txBody>
          <a:bodyPr>
            <a:normAutofit/>
          </a:bodyPr>
          <a:lstStyle/>
          <a:p>
            <a:r>
              <a:rPr lang="en-US" dirty="0"/>
              <a:t>With restrictions of time and considering I only worked on this project alone, this section is only partially finished. </a:t>
            </a:r>
          </a:p>
          <a:p>
            <a:pPr lvl="1"/>
            <a:r>
              <a:rPr lang="en-US" dirty="0"/>
              <a:t>Perform E step</a:t>
            </a:r>
          </a:p>
          <a:p>
            <a:pPr lvl="1"/>
            <a:r>
              <a:rPr lang="en-US" dirty="0"/>
              <a:t>Perform M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E6E5C-6AFF-C84F-A87D-C24AEC7F8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076" y="3181350"/>
            <a:ext cx="4711700" cy="24257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8FD60F-3A41-CA4A-8FC9-D738BEE73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4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14"/>
    </mc:Choice>
    <mc:Fallback>
      <p:transition spd="slow" advTm="87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Finish the Expectation Maximization implementation using gradient descent method.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the trained model to decompose reviews to find out laten aspect rating sand weights.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60206A-F324-DE45-A0B1-A457112676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23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8829">
        <p15:prstTrans prst="drape"/>
      </p:transition>
    </mc:Choice>
    <mc:Fallback>
      <p:transition spd="slow" advTm="588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108</TotalTime>
  <Words>532</Words>
  <Application>Microsoft Macintosh PowerPoint</Application>
  <PresentationFormat>Widescreen</PresentationFormat>
  <Paragraphs>50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Microsoft YaHei UI</vt:lpstr>
      <vt:lpstr>Arial</vt:lpstr>
      <vt:lpstr>Calibri</vt:lpstr>
      <vt:lpstr>Palatino</vt:lpstr>
      <vt:lpstr>WelcomeDoc</vt:lpstr>
      <vt:lpstr>CS410 Project Report</vt:lpstr>
      <vt:lpstr>About the Project</vt:lpstr>
      <vt:lpstr>Structure of Program</vt:lpstr>
      <vt:lpstr>Preprocessing  (preprocess.py)</vt:lpstr>
      <vt:lpstr>Aspect Segmentation (aspect_segmentaion.py)</vt:lpstr>
      <vt:lpstr>Aspect Segmentation (aspect_segmentaion.py)</vt:lpstr>
      <vt:lpstr>LRR Model Regression</vt:lpstr>
      <vt:lpstr>What to do next?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 Project Report</dc:title>
  <dc:subject/>
  <dc:creator>Yu, Kevin</dc:creator>
  <cp:keywords/>
  <dc:description/>
  <cp:lastModifiedBy>Yu, Kevin</cp:lastModifiedBy>
  <cp:revision>11</cp:revision>
  <dcterms:created xsi:type="dcterms:W3CDTF">2020-12-13T07:54:45Z</dcterms:created>
  <dcterms:modified xsi:type="dcterms:W3CDTF">2020-12-13T09:45:21Z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